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57" r:id="rId6"/>
    <p:sldId id="267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C6F1C-A335-41A6-946A-AF753E033AC9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2E81-DBC9-4FE9-9E7C-347DF7E7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2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2E81-DBC9-4FE9-9E7C-347DF7E759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0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9DCB-248B-10C3-7991-D3BC050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FF168-FDCD-0BD7-C639-FEC4BBCDD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DD151-2D43-3AC5-7695-BD590086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ED64F-BD0D-97AC-F2BB-22CC781B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F47D-62A5-CD37-6AF7-7DDD4906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6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33CB-8787-E269-23B4-5D5FB631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E61BF-5BE4-92EC-F28F-08B4B7F6A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AF54A-D4E0-DC6D-AFE8-A17E6493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19066-9B31-BE96-E886-59491387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1B89-A8F6-2F57-3F96-D94EB339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9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9E4693-FBC9-F9F4-C158-B10B50AFF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43788-5EE6-EA88-CCA2-32F6D0DAA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9C58-E019-9AE6-E894-F2B181F6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DDFAB-D1A8-ADD7-BC3D-19CFA1D5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1E566-9A2F-D549-1CEB-EA87FD06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D19D-D653-BC5C-1ACC-51BE4EF8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2ECCE-2CBE-ADE0-FD22-1BF064037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DB6B3-D1DE-EB0B-155B-7A2B4AEB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2B30D-5571-5B2C-5EBF-8F890BE4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785FD-EDF9-A922-5B18-F96CF64B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1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3714-9859-2931-1F67-CBE58B59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3875E-5D6D-37A9-CD6C-1AD4013D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39E3D-5B7F-923D-6FD9-014DD4CA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4E08C-E995-2BDF-BABA-597E48F6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F8D9-AA17-B5E6-FD39-F94F5B0C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260F-A966-D6ED-C621-58EB1B8A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2E985-5CCD-27B6-D5C0-C4FCA3831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22554-9C82-191D-38D4-25EFA507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3CBA4-9C22-EF7A-FDEF-EA0C3049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68183-89F7-119F-3532-E5275353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E5F58-8CC0-66F0-6B65-88836753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CFB8-C876-E543-9A59-FD8B2E37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52AD-AEB6-263C-7E0B-9A45FFA1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C4A7B-67BA-CA6B-0E37-457E4BCF9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BBCB6-D2F9-F6FB-5990-A9FDA00F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0C6C4-B3B6-BE07-4136-7884CA3DF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9B098-F8D9-E03D-C022-A56EB963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6DF0D-62CB-046A-2586-486E0F02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9F4F1E-CE28-A496-B05D-106E9508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6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5760-1044-0313-9BFE-AD5BFE10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32E59-6ADF-53E8-B960-A76D4C28F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E6FA9-E99E-92A6-A2BE-C39282B3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A20BB-1DF3-48E1-E29B-058522EF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5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A9DF8-C525-3963-890C-A1B53E29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04ADB-9090-8E5F-6D48-716134E3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4BD33-A1FC-0C34-A65B-A3C39093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4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804E-D88F-75E7-DC9A-C6F53BE0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F628A-E7FD-A7DB-9405-68876FE3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D8618-2233-A491-04B7-EEA485214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24D76-91B1-2A25-4ED0-38F42A58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469B8-99DA-8D69-8477-48D1B6AB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AA3A8-4990-2AC8-D00B-BD110C67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5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B367-A400-3F1D-B55A-B1B381FA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BAAA8-8D0D-6851-6EA8-6CE7FA1E5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518D4-6355-7339-22C5-0567DD4C1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C0425-B2B3-03D8-8068-65A93CB9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C6374-5812-CD56-72B1-FC1919B7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1CEAC-F66B-592D-7AAB-A7AD76E3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9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C06BE-8FA3-1C42-A61E-95BAC8D2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55826-116E-C308-19DB-C8A2BFDB6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39150-2D3A-461D-6D3E-12A399A5C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D49F8D-B18B-489F-B639-F7A1CC28B038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44B9-DE50-34B4-B7FC-5FEF4B132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ACB01-AA5E-ACB3-30FD-35F6F9BDF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67B79-C3BF-438D-A9E0-C54B6F2B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C8250AED-A91A-3004-34EC-AAF3726F5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2" t="-25" r="24104" b="721"/>
          <a:stretch/>
        </p:blipFill>
        <p:spPr>
          <a:xfrm>
            <a:off x="4406538" y="0"/>
            <a:ext cx="7898673" cy="8102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7FD59A-4B01-7A5E-6359-25A451483632}"/>
              </a:ext>
            </a:extLst>
          </p:cNvPr>
          <p:cNvSpPr/>
          <p:nvPr/>
        </p:nvSpPr>
        <p:spPr>
          <a:xfrm>
            <a:off x="-30182" y="1623248"/>
            <a:ext cx="7401432" cy="479573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48AAE-99C2-5EE5-12D0-8E4AE9B00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76" y="3590869"/>
            <a:ext cx="6870115" cy="11247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Bay Bridge Summer Travel Campaign 2026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4B4E359-290C-5BF2-114E-ED6FA69DB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7" y="163127"/>
            <a:ext cx="2480552" cy="11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D4CD-54BB-F54A-3525-F85835DD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858"/>
            <a:ext cx="10303565" cy="1009650"/>
          </a:xfrm>
        </p:spPr>
        <p:txBody>
          <a:bodyPr/>
          <a:lstStyle/>
          <a:p>
            <a:r>
              <a:rPr lang="en-US" b="1"/>
              <a:t>Campaign Objectives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D8F76-B9AD-7A55-DDD0-773555549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7277" y="3230398"/>
            <a:ext cx="3005575" cy="29674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0B6737-2075-D904-1F6C-646EB620B101}"/>
              </a:ext>
            </a:extLst>
          </p:cNvPr>
          <p:cNvSpPr/>
          <p:nvPr/>
        </p:nvSpPr>
        <p:spPr>
          <a:xfrm>
            <a:off x="0" y="330211"/>
            <a:ext cx="7762672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3D49BA-CE37-C567-11DD-A6C70BB97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0" y="105261"/>
            <a:ext cx="2062263" cy="926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CF74EB-0E8A-3CE6-AD91-CAAD5B46B3FD}"/>
              </a:ext>
            </a:extLst>
          </p:cNvPr>
          <p:cNvSpPr/>
          <p:nvPr/>
        </p:nvSpPr>
        <p:spPr>
          <a:xfrm>
            <a:off x="10252950" y="330211"/>
            <a:ext cx="1939049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99C72-1939-CEAA-15EC-178BB8B4D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4" y="2472194"/>
            <a:ext cx="2106201" cy="2247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9411ED-E6C2-DE57-1BBE-62510FCBC57E}"/>
              </a:ext>
            </a:extLst>
          </p:cNvPr>
          <p:cNvSpPr txBox="1"/>
          <p:nvPr/>
        </p:nvSpPr>
        <p:spPr>
          <a:xfrm>
            <a:off x="1970892" y="2344715"/>
            <a:ext cx="401680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Visit baybridge.co</a:t>
            </a:r>
            <a:r>
              <a:rPr lang="en-US" sz="3200" b="1" dirty="0"/>
              <a:t>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0B9C79-202E-CEFC-DDE3-9763B8B27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50" y="2131186"/>
            <a:ext cx="1040313" cy="9985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8EC47A-A828-F7CE-FB43-12DD05E2FA21}"/>
              </a:ext>
            </a:extLst>
          </p:cNvPr>
          <p:cNvSpPr txBox="1"/>
          <p:nvPr/>
        </p:nvSpPr>
        <p:spPr>
          <a:xfrm>
            <a:off x="1109075" y="2254032"/>
            <a:ext cx="97859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E499B6-F280-6986-5A10-7DE746504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49" y="3947460"/>
            <a:ext cx="1040313" cy="998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4C3952-F0C9-DABF-55F1-F9D07AA3633D}"/>
              </a:ext>
            </a:extLst>
          </p:cNvPr>
          <p:cNvSpPr txBox="1"/>
          <p:nvPr/>
        </p:nvSpPr>
        <p:spPr>
          <a:xfrm>
            <a:off x="1088198" y="4059867"/>
            <a:ext cx="97859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1163F7-0C02-09AA-E5BF-04F0301A7A1D}"/>
              </a:ext>
            </a:extLst>
          </p:cNvPr>
          <p:cNvSpPr txBox="1"/>
          <p:nvPr/>
        </p:nvSpPr>
        <p:spPr>
          <a:xfrm>
            <a:off x="1970893" y="4160988"/>
            <a:ext cx="36305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Safety Messaging</a:t>
            </a:r>
            <a:endParaRPr lang="en-US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C0C50F-E9AA-B798-C42E-B0A12B3DEB41}"/>
              </a:ext>
            </a:extLst>
          </p:cNvPr>
          <p:cNvSpPr txBox="1"/>
          <p:nvPr/>
        </p:nvSpPr>
        <p:spPr>
          <a:xfrm>
            <a:off x="2062228" y="2830098"/>
            <a:ext cx="45700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Drive audience to baybridge.com to learn </a:t>
            </a:r>
            <a:r>
              <a:rPr lang="en-US" sz="2400"/>
              <a:t>more about the best times to travel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2C9ED2-BFC4-8149-F037-139775182AED}"/>
              </a:ext>
            </a:extLst>
          </p:cNvPr>
          <p:cNvSpPr txBox="1"/>
          <p:nvPr/>
        </p:nvSpPr>
        <p:spPr>
          <a:xfrm>
            <a:off x="2093543" y="4635934"/>
            <a:ext cx="457004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Encourage safe driving habits on </a:t>
            </a:r>
            <a:r>
              <a:rPr lang="en-US" sz="2400"/>
              <a:t>the Bay Bridge. No tailgating, no speeding, no traveling in the red X lane.</a:t>
            </a:r>
          </a:p>
        </p:txBody>
      </p:sp>
    </p:spTree>
    <p:extLst>
      <p:ext uri="{BB962C8B-B14F-4D97-AF65-F5344CB8AC3E}">
        <p14:creationId xmlns:p14="http://schemas.microsoft.com/office/powerpoint/2010/main" val="137205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3FD3B-8CF2-A10A-294E-F700265D7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0DD5-8D3F-08BE-5BBC-5FB0A86D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858"/>
            <a:ext cx="10303565" cy="1009650"/>
          </a:xfrm>
        </p:spPr>
        <p:txBody>
          <a:bodyPr/>
          <a:lstStyle/>
          <a:p>
            <a:r>
              <a:rPr lang="en-US" b="1"/>
              <a:t>Campaign Overview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F79D5B-3B09-9377-1A22-94F9960019B5}"/>
              </a:ext>
            </a:extLst>
          </p:cNvPr>
          <p:cNvSpPr/>
          <p:nvPr/>
        </p:nvSpPr>
        <p:spPr>
          <a:xfrm>
            <a:off x="0" y="330211"/>
            <a:ext cx="7762672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F2C597F-90C6-1D6E-EA8A-E63D87E4B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0" y="105261"/>
            <a:ext cx="2062263" cy="926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F45AFE-AD39-5E03-1A79-D53DEBCEFD22}"/>
              </a:ext>
            </a:extLst>
          </p:cNvPr>
          <p:cNvSpPr/>
          <p:nvPr/>
        </p:nvSpPr>
        <p:spPr>
          <a:xfrm>
            <a:off x="10252950" y="330211"/>
            <a:ext cx="1939049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72CC82-6FC0-0399-5A0F-B3DB4BA859A4}"/>
              </a:ext>
            </a:extLst>
          </p:cNvPr>
          <p:cNvSpPr txBox="1"/>
          <p:nvPr/>
        </p:nvSpPr>
        <p:spPr>
          <a:xfrm>
            <a:off x="968810" y="2031565"/>
            <a:ext cx="12715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Dates</a:t>
            </a:r>
            <a:endParaRPr lang="en-US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F8FD7-C79E-6A99-E67A-B24FF9FBD830}"/>
              </a:ext>
            </a:extLst>
          </p:cNvPr>
          <p:cNvSpPr txBox="1"/>
          <p:nvPr/>
        </p:nvSpPr>
        <p:spPr>
          <a:xfrm>
            <a:off x="968811" y="2971015"/>
            <a:ext cx="20752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Audience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3A8B71-442D-CCAC-852F-BCE68309117F}"/>
              </a:ext>
            </a:extLst>
          </p:cNvPr>
          <p:cNvSpPr txBox="1"/>
          <p:nvPr/>
        </p:nvSpPr>
        <p:spPr>
          <a:xfrm>
            <a:off x="1091461" y="2506509"/>
            <a:ext cx="45700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May 2026 – September 2026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6C07C-01BC-D900-48CC-CD4348E99C83}"/>
              </a:ext>
            </a:extLst>
          </p:cNvPr>
          <p:cNvSpPr txBox="1"/>
          <p:nvPr/>
        </p:nvSpPr>
        <p:spPr>
          <a:xfrm>
            <a:off x="1091461" y="4521112"/>
            <a:ext cx="457004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Baltimore, Washington D.C., Annapolis, Eastern Shore, Salisbury/Ocean City, Delaware Beaches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A3BF5C-E977-C56C-0FFF-41C309442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5783" y="2253597"/>
            <a:ext cx="6004870" cy="3370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1E92CB-5357-56D9-6B35-28E939F7DC1C}"/>
              </a:ext>
            </a:extLst>
          </p:cNvPr>
          <p:cNvSpPr txBox="1"/>
          <p:nvPr/>
        </p:nvSpPr>
        <p:spPr>
          <a:xfrm>
            <a:off x="968810" y="3941781"/>
            <a:ext cx="239886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Geography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F643B2-FD2F-C573-FE08-4D4E3EE12261}"/>
              </a:ext>
            </a:extLst>
          </p:cNvPr>
          <p:cNvSpPr txBox="1"/>
          <p:nvPr/>
        </p:nvSpPr>
        <p:spPr>
          <a:xfrm>
            <a:off x="1091461" y="3477274"/>
            <a:ext cx="45700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Adults, 18+</a:t>
            </a:r>
          </a:p>
        </p:txBody>
      </p:sp>
    </p:spTree>
    <p:extLst>
      <p:ext uri="{BB962C8B-B14F-4D97-AF65-F5344CB8AC3E}">
        <p14:creationId xmlns:p14="http://schemas.microsoft.com/office/powerpoint/2010/main" val="407132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38BD9-C1B7-8B73-D1A8-867D87E3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A66D-C771-1C3C-F313-56ED76A3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858"/>
            <a:ext cx="10303565" cy="1009650"/>
          </a:xfrm>
        </p:spPr>
        <p:txBody>
          <a:bodyPr/>
          <a:lstStyle/>
          <a:p>
            <a:r>
              <a:rPr lang="en-US" b="1" dirty="0"/>
              <a:t>Tactics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AA9D76-3861-0865-F247-FCD53A6F83D4}"/>
              </a:ext>
            </a:extLst>
          </p:cNvPr>
          <p:cNvSpPr/>
          <p:nvPr/>
        </p:nvSpPr>
        <p:spPr>
          <a:xfrm>
            <a:off x="0" y="330211"/>
            <a:ext cx="7762672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9456E5-6B24-90CD-DDC5-0DC210A36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0" y="105261"/>
            <a:ext cx="2062263" cy="926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662EE8-7400-9E27-019E-CD4E07110D38}"/>
              </a:ext>
            </a:extLst>
          </p:cNvPr>
          <p:cNvSpPr/>
          <p:nvPr/>
        </p:nvSpPr>
        <p:spPr>
          <a:xfrm>
            <a:off x="10252950" y="330211"/>
            <a:ext cx="1939049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B29183-8EE7-123A-B2AC-D7DE22ED6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508"/>
            <a:ext cx="10515600" cy="4351338"/>
          </a:xfrm>
        </p:spPr>
        <p:txBody>
          <a:bodyPr/>
          <a:lstStyle/>
          <a:p>
            <a:r>
              <a:rPr lang="en-US" sz="2000" dirty="0"/>
              <a:t>Billboards</a:t>
            </a:r>
          </a:p>
          <a:p>
            <a:r>
              <a:rPr lang="en-US" sz="2000" dirty="0"/>
              <a:t>Digital ads, including geo targeting and retargeting</a:t>
            </a:r>
          </a:p>
          <a:p>
            <a:r>
              <a:rPr lang="en-US" sz="2000" dirty="0"/>
              <a:t>Public outreach and grassroots - Ocean City</a:t>
            </a:r>
          </a:p>
          <a:p>
            <a:r>
              <a:rPr lang="en-US" sz="2000" dirty="0"/>
              <a:t>Restaurant coasters &amp; window stickies – Ocean City</a:t>
            </a:r>
          </a:p>
          <a:p>
            <a:r>
              <a:rPr lang="en-US" sz="2000" dirty="0"/>
              <a:t>English and Spanish radio</a:t>
            </a:r>
          </a:p>
          <a:p>
            <a:r>
              <a:rPr lang="en-US" sz="2000" dirty="0"/>
              <a:t>Bus wraps – Ocean City &amp; Baltimore</a:t>
            </a:r>
          </a:p>
          <a:p>
            <a:r>
              <a:rPr lang="en-US" sz="2000" dirty="0"/>
              <a:t>Ocean City seaboard</a:t>
            </a:r>
          </a:p>
          <a:p>
            <a:pPr marL="0" indent="0">
              <a:buNone/>
            </a:pPr>
            <a:r>
              <a:rPr lang="en-US" sz="2000" b="1" dirty="0"/>
              <a:t>New Tactics – 2026</a:t>
            </a:r>
          </a:p>
          <a:p>
            <a:r>
              <a:rPr lang="en-US" sz="2000"/>
              <a:t>Grassroots </a:t>
            </a:r>
            <a:r>
              <a:rPr lang="en-US" sz="2000" dirty="0"/>
              <a:t>- Kent Island</a:t>
            </a:r>
          </a:p>
          <a:p>
            <a:r>
              <a:rPr lang="en-US" sz="2000" dirty="0"/>
              <a:t>Ocean City aerial banner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0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D4CD-54BB-F54A-3525-F85835DD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872"/>
            <a:ext cx="10303565" cy="1009650"/>
          </a:xfrm>
        </p:spPr>
        <p:txBody>
          <a:bodyPr/>
          <a:lstStyle/>
          <a:p>
            <a:r>
              <a:rPr lang="en-US" b="1" dirty="0"/>
              <a:t>Creative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B6737-2075-D904-1F6C-646EB620B101}"/>
              </a:ext>
            </a:extLst>
          </p:cNvPr>
          <p:cNvSpPr/>
          <p:nvPr/>
        </p:nvSpPr>
        <p:spPr>
          <a:xfrm>
            <a:off x="0" y="330211"/>
            <a:ext cx="7762672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3D49BA-CE37-C567-11DD-A6C70BB97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0" y="105261"/>
            <a:ext cx="2062263" cy="926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CF74EB-0E8A-3CE6-AD91-CAAD5B46B3FD}"/>
              </a:ext>
            </a:extLst>
          </p:cNvPr>
          <p:cNvSpPr/>
          <p:nvPr/>
        </p:nvSpPr>
        <p:spPr>
          <a:xfrm>
            <a:off x="10252950" y="330211"/>
            <a:ext cx="1939049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45D757-BF86-ED9A-2669-6197DCA33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4" y="2808868"/>
            <a:ext cx="2583333" cy="3343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7A2C6-FB1C-CA73-10E7-14671828B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83" y="2808867"/>
            <a:ext cx="2583334" cy="3343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291ADD-C3B3-A5F2-38C8-4E9675E0C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84" y="2808868"/>
            <a:ext cx="2583334" cy="3343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73ECA8-C6E8-F841-3B0A-1CDF950D6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82" y="2808868"/>
            <a:ext cx="2583334" cy="33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FCE56-1065-B4A1-A17C-E03E083D8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9F38-E95B-A3C9-A4A1-BDD3917B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872"/>
            <a:ext cx="10303565" cy="1009650"/>
          </a:xfrm>
        </p:spPr>
        <p:txBody>
          <a:bodyPr/>
          <a:lstStyle/>
          <a:p>
            <a:r>
              <a:rPr lang="en-US" b="1" dirty="0"/>
              <a:t>Bus Wrap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723CBE-30D6-9E90-5BE8-848C075A995C}"/>
              </a:ext>
            </a:extLst>
          </p:cNvPr>
          <p:cNvSpPr/>
          <p:nvPr/>
        </p:nvSpPr>
        <p:spPr>
          <a:xfrm>
            <a:off x="0" y="330211"/>
            <a:ext cx="7762672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0A15317-1895-58D6-EA91-4CF34ADDC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0" y="105261"/>
            <a:ext cx="2062263" cy="926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C0FB37-6B59-C773-8298-AE8BB8D52652}"/>
              </a:ext>
            </a:extLst>
          </p:cNvPr>
          <p:cNvSpPr/>
          <p:nvPr/>
        </p:nvSpPr>
        <p:spPr>
          <a:xfrm>
            <a:off x="10252950" y="330211"/>
            <a:ext cx="1939049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842A00-06BE-4B02-9366-1260525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34"/>
          <a:stretch>
            <a:fillRect/>
          </a:stretch>
        </p:blipFill>
        <p:spPr>
          <a:xfrm>
            <a:off x="838200" y="2885813"/>
            <a:ext cx="10515600" cy="37890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F0CDF1-E171-4D32-703A-797782DD289A}"/>
              </a:ext>
            </a:extLst>
          </p:cNvPr>
          <p:cNvSpPr txBox="1"/>
          <p:nvPr/>
        </p:nvSpPr>
        <p:spPr>
          <a:xfrm>
            <a:off x="1015068" y="2298583"/>
            <a:ext cx="1033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(These are renderings with guidelines for the printer. Those lines will not be present in the actual wrap)</a:t>
            </a:r>
          </a:p>
        </p:txBody>
      </p:sp>
    </p:spTree>
    <p:extLst>
      <p:ext uri="{BB962C8B-B14F-4D97-AF65-F5344CB8AC3E}">
        <p14:creationId xmlns:p14="http://schemas.microsoft.com/office/powerpoint/2010/main" val="92731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27825-D971-B47F-8886-1DEC1965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7519-7F98-2F81-5FFE-D71B48AC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872"/>
            <a:ext cx="10303565" cy="1009650"/>
          </a:xfrm>
        </p:spPr>
        <p:txBody>
          <a:bodyPr/>
          <a:lstStyle/>
          <a:p>
            <a:r>
              <a:rPr lang="en-US" b="1" dirty="0"/>
              <a:t>Audio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D9DD9-E554-680B-8ADA-6A59B31859AA}"/>
              </a:ext>
            </a:extLst>
          </p:cNvPr>
          <p:cNvSpPr/>
          <p:nvPr/>
        </p:nvSpPr>
        <p:spPr>
          <a:xfrm>
            <a:off x="0" y="330211"/>
            <a:ext cx="7762672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C99981-14CE-5274-2A83-91D7FF13D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0" y="105261"/>
            <a:ext cx="2062263" cy="926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15378B-257C-F875-8AA9-F941E9E90F3D}"/>
              </a:ext>
            </a:extLst>
          </p:cNvPr>
          <p:cNvSpPr/>
          <p:nvPr/>
        </p:nvSpPr>
        <p:spPr>
          <a:xfrm>
            <a:off x="10252950" y="330211"/>
            <a:ext cx="1939049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Hatch A Plan_30_052226">
            <a:hlinkClick r:id="" action="ppaction://media"/>
            <a:extLst>
              <a:ext uri="{FF2B5EF4-FFF2-40B4-BE49-F238E27FC236}">
                <a16:creationId xmlns:a16="http://schemas.microsoft.com/office/drawing/2014/main" id="{CAF353C3-8A59-5F55-229D-52732647A2B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104" y="5276791"/>
            <a:ext cx="515974" cy="515974"/>
          </a:xfrm>
          <a:ln>
            <a:noFill/>
          </a:ln>
        </p:spPr>
      </p:pic>
      <p:pic>
        <p:nvPicPr>
          <p:cNvPr id="13" name="Red X_30_052226">
            <a:hlinkClick r:id="" action="ppaction://media"/>
            <a:extLst>
              <a:ext uri="{FF2B5EF4-FFF2-40B4-BE49-F238E27FC236}">
                <a16:creationId xmlns:a16="http://schemas.microsoft.com/office/drawing/2014/main" id="{E0B1BAB6-1117-10A1-639A-4ECE262BA2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8013" y="5257012"/>
            <a:ext cx="515974" cy="515974"/>
          </a:xfrm>
          <a:prstGeom prst="rect">
            <a:avLst/>
          </a:prstGeom>
        </p:spPr>
      </p:pic>
      <p:pic>
        <p:nvPicPr>
          <p:cNvPr id="14" name="Safety_Love Letter_MUSIC 2_30">
            <a:hlinkClick r:id="" action="ppaction://media"/>
            <a:extLst>
              <a:ext uri="{FF2B5EF4-FFF2-40B4-BE49-F238E27FC236}">
                <a16:creationId xmlns:a16="http://schemas.microsoft.com/office/drawing/2014/main" id="{D8AB802A-6478-9CA5-744B-D7F57A71824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8900" y="5281764"/>
            <a:ext cx="511001" cy="511001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E1FE4EE-473D-EBFB-B349-6EB220E69806}"/>
              </a:ext>
            </a:extLst>
          </p:cNvPr>
          <p:cNvSpPr txBox="1">
            <a:spLocks/>
          </p:cNvSpPr>
          <p:nvPr/>
        </p:nvSpPr>
        <p:spPr>
          <a:xfrm>
            <a:off x="1769378" y="5917217"/>
            <a:ext cx="2195426" cy="48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Hatch a Plan</a:t>
            </a:r>
          </a:p>
          <a:p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94F724E0-63DC-A559-F4A3-8D843FFFAAF1}"/>
              </a:ext>
            </a:extLst>
          </p:cNvPr>
          <p:cNvSpPr txBox="1">
            <a:spLocks/>
          </p:cNvSpPr>
          <p:nvPr/>
        </p:nvSpPr>
        <p:spPr>
          <a:xfrm>
            <a:off x="5526292" y="5917217"/>
            <a:ext cx="1139416" cy="48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Red X</a:t>
            </a:r>
          </a:p>
          <a:p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D96E8D38-44FA-51B0-AB11-B2C75B80D892}"/>
              </a:ext>
            </a:extLst>
          </p:cNvPr>
          <p:cNvSpPr txBox="1">
            <a:spLocks/>
          </p:cNvSpPr>
          <p:nvPr/>
        </p:nvSpPr>
        <p:spPr>
          <a:xfrm>
            <a:off x="7976680" y="5901477"/>
            <a:ext cx="2715442" cy="626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Safety Love Letter</a:t>
            </a:r>
          </a:p>
          <a:p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A2DC6065-CA58-DA34-0DD2-55DD2ED5D8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23" y="2311199"/>
            <a:ext cx="2195426" cy="2841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2408F-7504-A343-B620-E7F26E2396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87" y="2311199"/>
            <a:ext cx="2195426" cy="28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ECAA1-3B74-AE75-2EB6-FA13DB9A52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687" y="2311199"/>
            <a:ext cx="2195426" cy="284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1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27825-D971-B47F-8886-1DEC1965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7519-7F98-2F81-5FFE-D71B48AC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817"/>
            <a:ext cx="10303565" cy="1009650"/>
          </a:xfrm>
        </p:spPr>
        <p:txBody>
          <a:bodyPr/>
          <a:lstStyle/>
          <a:p>
            <a:r>
              <a:rPr lang="en-US" b="1" dirty="0"/>
              <a:t>BayBridge.com Redesign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D9DD9-E554-680B-8ADA-6A59B31859AA}"/>
              </a:ext>
            </a:extLst>
          </p:cNvPr>
          <p:cNvSpPr/>
          <p:nvPr/>
        </p:nvSpPr>
        <p:spPr>
          <a:xfrm>
            <a:off x="0" y="330211"/>
            <a:ext cx="7762672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C99981-14CE-5274-2A83-91D7FF13D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0" y="105261"/>
            <a:ext cx="2062263" cy="926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15378B-257C-F875-8AA9-F941E9E90F3D}"/>
              </a:ext>
            </a:extLst>
          </p:cNvPr>
          <p:cNvSpPr/>
          <p:nvPr/>
        </p:nvSpPr>
        <p:spPr>
          <a:xfrm>
            <a:off x="10252950" y="330211"/>
            <a:ext cx="1939049" cy="476656"/>
          </a:xfrm>
          <a:prstGeom prst="rect">
            <a:avLst/>
          </a:prstGeom>
          <a:solidFill>
            <a:srgbClr val="002C63"/>
          </a:solidFill>
          <a:ln>
            <a:solidFill>
              <a:srgbClr val="002C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1E158B0E-F975-3B0A-74F0-6959F20AC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879"/>
          <a:stretch>
            <a:fillRect/>
          </a:stretch>
        </p:blipFill>
        <p:spPr>
          <a:xfrm>
            <a:off x="3105678" y="2041467"/>
            <a:ext cx="5526594" cy="6459984"/>
          </a:xfrm>
        </p:spPr>
      </p:pic>
    </p:spTree>
    <p:extLst>
      <p:ext uri="{BB962C8B-B14F-4D97-AF65-F5344CB8AC3E}">
        <p14:creationId xmlns:p14="http://schemas.microsoft.com/office/powerpoint/2010/main" val="207366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38cd27c-57ca-4597-be28-22df43dd47f1}" enabled="0" method="" siteId="{b38cd27c-57ca-4597-be28-22df43dd47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176</Words>
  <Application>Microsoft Office PowerPoint</Application>
  <PresentationFormat>Widescreen</PresentationFormat>
  <Paragraphs>35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Bay Bridge Summer Travel Campaign 2026</vt:lpstr>
      <vt:lpstr>Campaign Objectives</vt:lpstr>
      <vt:lpstr>Campaign Overview</vt:lpstr>
      <vt:lpstr>Tactics</vt:lpstr>
      <vt:lpstr>Creative</vt:lpstr>
      <vt:lpstr>Bus Wrap</vt:lpstr>
      <vt:lpstr>Audio</vt:lpstr>
      <vt:lpstr>BayBridge.com Redesign</vt:lpstr>
    </vt:vector>
  </TitlesOfParts>
  <Company>Maryland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Kaitlin Fannin</dc:creator>
  <cp:lastModifiedBy>Kaitlin Fannin</cp:lastModifiedBy>
  <cp:revision>6</cp:revision>
  <dcterms:created xsi:type="dcterms:W3CDTF">2025-02-13T19:45:39Z</dcterms:created>
  <dcterms:modified xsi:type="dcterms:W3CDTF">2026-06-29T14:44:40Z</dcterms:modified>
</cp:coreProperties>
</file>